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4"/>
  </p:sldMasterIdLst>
  <p:notesMasterIdLst>
    <p:notesMasterId r:id="rId11"/>
  </p:notesMasterIdLst>
  <p:handoutMasterIdLst>
    <p:handoutMasterId r:id="rId12"/>
  </p:handoutMasterIdLst>
  <p:sldIdLst>
    <p:sldId id="338" r:id="rId5"/>
    <p:sldId id="342" r:id="rId6"/>
    <p:sldId id="350" r:id="rId7"/>
    <p:sldId id="352" r:id="rId8"/>
    <p:sldId id="351" r:id="rId9"/>
    <p:sldId id="353" r:id="rId10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ndi Williams" initials="RM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455" autoAdjust="0"/>
  </p:normalViewPr>
  <p:slideViewPr>
    <p:cSldViewPr snapToGrid="0">
      <p:cViewPr varScale="1">
        <p:scale>
          <a:sx n="85" d="100"/>
          <a:sy n="85" d="100"/>
        </p:scale>
        <p:origin x="64" y="132"/>
      </p:cViewPr>
      <p:guideLst>
        <p:guide orient="horz" pos="1620"/>
        <p:guide pos="287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74638" y="1108075"/>
            <a:ext cx="9845676" cy="5538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</a:t>
            </a:r>
            <a:r>
              <a:rPr lang="en-US" baseline="0" dirty="0"/>
              <a:t> 1</a:t>
            </a:r>
            <a:r>
              <a:rPr lang="en-US" dirty="0"/>
              <a:t>:  This slide is for the 5</a:t>
            </a:r>
            <a:r>
              <a:rPr lang="en-US" baseline="0" dirty="0"/>
              <a:t> slide abstract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2394B-E06C-4DC9-BCC2-551C3DED9AA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4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634140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77743" y="4947901"/>
            <a:ext cx="2133600" cy="154781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A812F-8479-4F37-8662-4BBFDADD96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6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2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6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18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3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89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80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6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24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77743" y="4947901"/>
            <a:ext cx="2133600" cy="154781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A812F-8479-4F37-8662-4BBFDADD96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8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5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82" y="794152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48985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5" r:id="rId9"/>
    <p:sldLayoutId id="2147483816" r:id="rId10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3-Axis Adapter Board Enablement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688" y="3004127"/>
            <a:ext cx="8458200" cy="142750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148" name="Rectangle 2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642100" y="4529137"/>
            <a:ext cx="2133600" cy="154782"/>
          </a:xfrm>
          <a:prstGeom prst="rect">
            <a:avLst/>
          </a:prstGeom>
        </p:spPr>
        <p:txBody>
          <a:bodyPr/>
          <a:lstStyle/>
          <a:p>
            <a:fld id="{07B5736C-021E-4EDA-A2F9-FF199D20DBAA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0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139"/>
          <p:cNvSpPr/>
          <p:nvPr/>
        </p:nvSpPr>
        <p:spPr>
          <a:xfrm rot="5400000">
            <a:off x="1841531" y="1109102"/>
            <a:ext cx="1446555" cy="4777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Encoder 3</a:t>
            </a:r>
          </a:p>
          <a:p>
            <a:pPr algn="ctr"/>
            <a:r>
              <a:rPr lang="en-US" sz="600" dirty="0"/>
              <a:t>(PRG0 PRU1 EnDat2)</a:t>
            </a:r>
          </a:p>
        </p:txBody>
      </p:sp>
      <p:sp>
        <p:nvSpPr>
          <p:cNvPr id="139" name="Rectangle 138"/>
          <p:cNvSpPr/>
          <p:nvPr/>
        </p:nvSpPr>
        <p:spPr>
          <a:xfrm rot="5400000">
            <a:off x="3053876" y="1109103"/>
            <a:ext cx="1446553" cy="4777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Encoder 2</a:t>
            </a:r>
          </a:p>
          <a:p>
            <a:pPr algn="ctr"/>
            <a:r>
              <a:rPr lang="en-US" sz="600" dirty="0"/>
              <a:t>(PRG0 PRU1 EnDat1)</a:t>
            </a:r>
          </a:p>
        </p:txBody>
      </p:sp>
      <p:sp>
        <p:nvSpPr>
          <p:cNvPr id="138" name="Rectangle 137"/>
          <p:cNvSpPr/>
          <p:nvPr/>
        </p:nvSpPr>
        <p:spPr>
          <a:xfrm rot="5400000">
            <a:off x="4252842" y="1109102"/>
            <a:ext cx="1446555" cy="4777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700" dirty="0"/>
              <a:t>Encoder 1</a:t>
            </a:r>
          </a:p>
          <a:p>
            <a:pPr algn="ctr"/>
            <a:r>
              <a:rPr lang="en-US" sz="700" dirty="0"/>
              <a:t>(PRG0 PRU1 EnDat0)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00454" y="2618726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3</a:t>
            </a:r>
          </a:p>
          <a:p>
            <a:pPr algn="ctr"/>
            <a:r>
              <a:rPr lang="en-US" sz="600" dirty="0"/>
              <a:t>(EPWM6-8)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PRU0</a:t>
            </a:r>
          </a:p>
          <a:p>
            <a:pPr algn="ctr"/>
            <a:r>
              <a:rPr lang="en-US" sz="600" dirty="0"/>
              <a:t>SD6-8)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477386" y="2618727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2</a:t>
            </a:r>
          </a:p>
          <a:p>
            <a:pPr algn="ctr"/>
            <a:r>
              <a:rPr lang="en-US" sz="600" dirty="0"/>
              <a:t>(EPWM3-5)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PRU0</a:t>
            </a:r>
          </a:p>
          <a:p>
            <a:pPr algn="ctr"/>
            <a:r>
              <a:rPr lang="en-US" sz="600" dirty="0"/>
              <a:t>SD3-5)</a:t>
            </a:r>
          </a:p>
          <a:p>
            <a:pPr algn="ctr"/>
            <a:endParaRPr lang="en-US" sz="600" dirty="0"/>
          </a:p>
        </p:txBody>
      </p:sp>
      <p:sp>
        <p:nvSpPr>
          <p:cNvPr id="66" name="Title 1"/>
          <p:cNvSpPr txBox="1">
            <a:spLocks/>
          </p:cNvSpPr>
          <p:nvPr/>
        </p:nvSpPr>
        <p:spPr bwMode="auto">
          <a:xfrm>
            <a:off x="251460" y="483"/>
            <a:ext cx="8892540" cy="53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5pPr>
            <a:lvl6pPr marL="380895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6pPr>
            <a:lvl7pPr marL="76179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7pPr>
            <a:lvl8pPr marL="114268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8pPr>
            <a:lvl9pPr marL="152357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2000" kern="0" dirty="0">
                <a:solidFill>
                  <a:srgbClr val="DE0000"/>
                </a:solidFill>
              </a:rPr>
              <a:t>Adapter Board Layout and Default Jumpers</a:t>
            </a:r>
            <a:endParaRPr lang="en-US" sz="2000" b="0" kern="0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6155" y="2618728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1</a:t>
            </a:r>
          </a:p>
          <a:p>
            <a:pPr algn="ctr"/>
            <a:r>
              <a:rPr lang="en-US" sz="600" dirty="0"/>
              <a:t>(EPWM0-2)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PRU0</a:t>
            </a:r>
          </a:p>
          <a:p>
            <a:pPr algn="ctr"/>
            <a:r>
              <a:rPr lang="en-US" sz="600" dirty="0"/>
              <a:t>SD0-2)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99569" y="356991"/>
            <a:ext cx="1233867" cy="15852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b="1" dirty="0"/>
              <a:t>Adapter Board</a:t>
            </a:r>
          </a:p>
        </p:txBody>
      </p:sp>
      <p:sp>
        <p:nvSpPr>
          <p:cNvPr id="35" name="Rectangle 34"/>
          <p:cNvSpPr/>
          <p:nvPr/>
        </p:nvSpPr>
        <p:spPr>
          <a:xfrm rot="5400000">
            <a:off x="847878" y="1100413"/>
            <a:ext cx="912333" cy="27392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46" name="Rectangle 45"/>
          <p:cNvSpPr/>
          <p:nvPr/>
        </p:nvSpPr>
        <p:spPr>
          <a:xfrm>
            <a:off x="291604" y="1672836"/>
            <a:ext cx="505469" cy="2438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TIDA-00179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04159" y="26187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55777" y="26187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96698" y="37260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48316" y="37260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20" name="Rectangle 19"/>
          <p:cNvSpPr/>
          <p:nvPr/>
        </p:nvSpPr>
        <p:spPr>
          <a:xfrm rot="5400000">
            <a:off x="21969" y="3126495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27" name="Rectangle 26"/>
          <p:cNvSpPr/>
          <p:nvPr/>
        </p:nvSpPr>
        <p:spPr>
          <a:xfrm>
            <a:off x="1455367" y="26187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06985" y="26187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47906" y="37260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99524" y="37260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31" name="Rectangle 30"/>
          <p:cNvSpPr/>
          <p:nvPr/>
        </p:nvSpPr>
        <p:spPr>
          <a:xfrm rot="5400000">
            <a:off x="973177" y="3126495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48" name="Rectangle 47"/>
          <p:cNvSpPr/>
          <p:nvPr/>
        </p:nvSpPr>
        <p:spPr>
          <a:xfrm>
            <a:off x="2701772" y="26187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853390" y="26187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694311" y="37260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45929" y="37260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52" name="Rectangle 51"/>
          <p:cNvSpPr/>
          <p:nvPr/>
        </p:nvSpPr>
        <p:spPr>
          <a:xfrm rot="5400000">
            <a:off x="2219582" y="312649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53" name="Rectangle 52"/>
          <p:cNvSpPr/>
          <p:nvPr/>
        </p:nvSpPr>
        <p:spPr>
          <a:xfrm>
            <a:off x="3652980" y="26187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804598" y="26187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645519" y="37260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797137" y="37260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57" name="Rectangle 56"/>
          <p:cNvSpPr/>
          <p:nvPr/>
        </p:nvSpPr>
        <p:spPr>
          <a:xfrm rot="5400000">
            <a:off x="3170790" y="312649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60" name="Rectangle 59"/>
          <p:cNvSpPr/>
          <p:nvPr/>
        </p:nvSpPr>
        <p:spPr>
          <a:xfrm>
            <a:off x="4885126" y="26187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036744" y="26187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877665" y="37260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029283" y="37260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64" name="Rectangle 63"/>
          <p:cNvSpPr/>
          <p:nvPr/>
        </p:nvSpPr>
        <p:spPr>
          <a:xfrm rot="5400000">
            <a:off x="4402936" y="3126497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65" name="Rectangle 64"/>
          <p:cNvSpPr/>
          <p:nvPr/>
        </p:nvSpPr>
        <p:spPr>
          <a:xfrm>
            <a:off x="5836334" y="26187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987952" y="26187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828873" y="37260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980491" y="37260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70" name="Rectangle 69"/>
          <p:cNvSpPr/>
          <p:nvPr/>
        </p:nvSpPr>
        <p:spPr>
          <a:xfrm rot="5400000">
            <a:off x="5354144" y="3126497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3" name="Oval 2"/>
          <p:cNvSpPr/>
          <p:nvPr/>
        </p:nvSpPr>
        <p:spPr>
          <a:xfrm>
            <a:off x="704309" y="226554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04309" y="234546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704309" y="2425386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2901922" y="226554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2901922" y="234546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2901922" y="2425386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085276" y="226554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085276" y="234546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085276" y="2425386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4839836" y="230018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</a:t>
            </a:r>
          </a:p>
        </p:txBody>
      </p:sp>
      <p:sp>
        <p:nvSpPr>
          <p:cNvPr id="4" name="Rectangle 3"/>
          <p:cNvSpPr/>
          <p:nvPr/>
        </p:nvSpPr>
        <p:spPr>
          <a:xfrm>
            <a:off x="691532" y="2339903"/>
            <a:ext cx="96041" cy="1647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2890788" y="2339903"/>
            <a:ext cx="96041" cy="1647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067748" y="2339903"/>
            <a:ext cx="96041" cy="1647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1606985" y="1854566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1606985" y="1934485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1764150" y="1856705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1764150" y="1936624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1921315" y="1854566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1921315" y="1934485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5906995" y="640431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5906995" y="722384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5987952" y="640431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987952" y="722489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987952" y="805335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5906995" y="80433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6216552" y="640431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6216552" y="722384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6297509" y="640431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297509" y="722489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6297509" y="805335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216552" y="804337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659707" y="639842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59707" y="719762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5659707" y="799681"/>
            <a:ext cx="60986" cy="624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5639340" y="707011"/>
            <a:ext cx="96041" cy="1647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1858556" y="1991975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J2</a:t>
            </a:r>
          </a:p>
        </p:txBody>
      </p:sp>
      <p:sp>
        <p:nvSpPr>
          <p:cNvPr id="92" name="Rectangle 91"/>
          <p:cNvSpPr/>
          <p:nvPr/>
        </p:nvSpPr>
        <p:spPr>
          <a:xfrm>
            <a:off x="1700434" y="1991975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J4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542311" y="1991975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J6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683902" y="3887928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J17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732694" y="3887928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J16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867256" y="3887929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J15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916048" y="3887929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J14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486289" y="388792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35081" y="388792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J18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03085" y="1698183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J7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05778" y="230018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J5</a:t>
            </a:r>
          </a:p>
        </p:txBody>
      </p:sp>
      <p:sp>
        <p:nvSpPr>
          <p:cNvPr id="81" name="Rectangle 80"/>
          <p:cNvSpPr/>
          <p:nvPr/>
        </p:nvSpPr>
        <p:spPr>
          <a:xfrm>
            <a:off x="2680281" y="230018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J3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6197085" y="888544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J21</a:t>
            </a:r>
          </a:p>
          <a:p>
            <a:pPr algn="ctr"/>
            <a:r>
              <a:rPr lang="en-US" sz="500" dirty="0"/>
              <a:t>(3.3V)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5876243" y="886015"/>
            <a:ext cx="209460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J20</a:t>
            </a:r>
          </a:p>
          <a:p>
            <a:pPr algn="ctr"/>
            <a:r>
              <a:rPr lang="en-US" sz="500" dirty="0"/>
              <a:t>(GND)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414267" y="674476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J8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89574" y="1364166"/>
            <a:ext cx="507499" cy="2438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TIDA-01619</a:t>
            </a:r>
          </a:p>
        </p:txBody>
      </p:sp>
      <p:sp>
        <p:nvSpPr>
          <p:cNvPr id="116" name="Rectangle 115"/>
          <p:cNvSpPr/>
          <p:nvPr/>
        </p:nvSpPr>
        <p:spPr>
          <a:xfrm rot="5400000">
            <a:off x="4374471" y="116500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17" name="Rectangle 116"/>
          <p:cNvSpPr/>
          <p:nvPr/>
        </p:nvSpPr>
        <p:spPr>
          <a:xfrm>
            <a:off x="4887583" y="191194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J11</a:t>
            </a:r>
          </a:p>
        </p:txBody>
      </p:sp>
      <p:sp>
        <p:nvSpPr>
          <p:cNvPr id="118" name="Rectangle 117"/>
          <p:cNvSpPr/>
          <p:nvPr/>
        </p:nvSpPr>
        <p:spPr>
          <a:xfrm rot="5400000">
            <a:off x="3166458" y="116500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19" name="Rectangle 118"/>
          <p:cNvSpPr/>
          <p:nvPr/>
        </p:nvSpPr>
        <p:spPr>
          <a:xfrm>
            <a:off x="3679570" y="191194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J12</a:t>
            </a:r>
          </a:p>
        </p:txBody>
      </p:sp>
      <p:sp>
        <p:nvSpPr>
          <p:cNvPr id="120" name="Rectangle 119"/>
          <p:cNvSpPr/>
          <p:nvPr/>
        </p:nvSpPr>
        <p:spPr>
          <a:xfrm rot="5400000">
            <a:off x="1958446" y="116500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21" name="Rectangle 120"/>
          <p:cNvSpPr/>
          <p:nvPr/>
        </p:nvSpPr>
        <p:spPr>
          <a:xfrm>
            <a:off x="2471558" y="191194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J13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4857682" y="65888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5009300" y="65888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4863009" y="176623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25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5014627" y="176623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26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652980" y="65887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3804598" y="65887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3658307" y="176622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25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3809925" y="176622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26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2439588" y="65887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2591206" y="65887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2444915" y="176622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25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2596533" y="176622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26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1249711" y="820636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1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249711" y="104244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2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1249711" y="1264246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3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249711" y="148605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4</a:t>
            </a:r>
          </a:p>
        </p:txBody>
      </p:sp>
      <p:cxnSp>
        <p:nvCxnSpPr>
          <p:cNvPr id="141" name="Straight Arrow Connector 140"/>
          <p:cNvCxnSpPr/>
          <p:nvPr/>
        </p:nvCxnSpPr>
        <p:spPr>
          <a:xfrm flipH="1">
            <a:off x="1041301" y="568672"/>
            <a:ext cx="560149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V="1">
            <a:off x="1041301" y="568672"/>
            <a:ext cx="0" cy="150179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H="1">
            <a:off x="254788" y="2070463"/>
            <a:ext cx="786515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flipV="1">
            <a:off x="254788" y="2071237"/>
            <a:ext cx="0" cy="197521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254788" y="4046451"/>
            <a:ext cx="638801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6642800" y="568672"/>
            <a:ext cx="0" cy="347777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146"/>
          <p:cNvSpPr/>
          <p:nvPr/>
        </p:nvSpPr>
        <p:spPr>
          <a:xfrm>
            <a:off x="774785" y="2383045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1</a:t>
            </a:r>
            <a:endParaRPr lang="en-US" sz="800" dirty="0"/>
          </a:p>
        </p:txBody>
      </p:sp>
      <p:sp>
        <p:nvSpPr>
          <p:cNvPr id="148" name="Rectangle 147"/>
          <p:cNvSpPr/>
          <p:nvPr/>
        </p:nvSpPr>
        <p:spPr>
          <a:xfrm>
            <a:off x="2962908" y="238117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1</a:t>
            </a:r>
            <a:endParaRPr lang="en-US" sz="800" dirty="0"/>
          </a:p>
        </p:txBody>
      </p:sp>
      <p:sp>
        <p:nvSpPr>
          <p:cNvPr id="149" name="Rectangle 148"/>
          <p:cNvSpPr/>
          <p:nvPr/>
        </p:nvSpPr>
        <p:spPr>
          <a:xfrm>
            <a:off x="5152656" y="2386024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1</a:t>
            </a:r>
            <a:endParaRPr lang="en-US" sz="800" dirty="0"/>
          </a:p>
        </p:txBody>
      </p:sp>
      <p:sp>
        <p:nvSpPr>
          <p:cNvPr id="150" name="Rectangle 149"/>
          <p:cNvSpPr/>
          <p:nvPr/>
        </p:nvSpPr>
        <p:spPr>
          <a:xfrm>
            <a:off x="5720693" y="569404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ctr"/>
            <a:r>
              <a:rPr lang="en-US" sz="600" dirty="0"/>
              <a:t>1</a:t>
            </a:r>
            <a:endParaRPr lang="en-US" sz="800" dirty="0"/>
          </a:p>
        </p:txBody>
      </p:sp>
      <p:cxnSp>
        <p:nvCxnSpPr>
          <p:cNvPr id="155" name="Straight Arrow Connector 154"/>
          <p:cNvCxnSpPr/>
          <p:nvPr/>
        </p:nvCxnSpPr>
        <p:spPr>
          <a:xfrm>
            <a:off x="907697" y="914124"/>
            <a:ext cx="325664" cy="0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907697" y="914124"/>
            <a:ext cx="0" cy="213972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907697" y="1128096"/>
            <a:ext cx="325664" cy="0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907697" y="1351064"/>
            <a:ext cx="325664" cy="0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907697" y="1578100"/>
            <a:ext cx="325664" cy="0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/>
          <p:nvPr/>
        </p:nvCxnSpPr>
        <p:spPr>
          <a:xfrm>
            <a:off x="907697" y="1351340"/>
            <a:ext cx="0" cy="213972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 rot="5400000">
            <a:off x="1113988" y="1161719"/>
            <a:ext cx="822133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Safety Button</a:t>
            </a:r>
          </a:p>
        </p:txBody>
      </p:sp>
      <p:cxnSp>
        <p:nvCxnSpPr>
          <p:cNvPr id="169" name="Straight Arrow Connector 168"/>
          <p:cNvCxnSpPr/>
          <p:nvPr/>
        </p:nvCxnSpPr>
        <p:spPr>
          <a:xfrm>
            <a:off x="6546498" y="2081847"/>
            <a:ext cx="32566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>
            <a:off x="6865934" y="2080581"/>
            <a:ext cx="0" cy="21397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>
            <a:off x="6546498" y="2295819"/>
            <a:ext cx="32566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 rot="5400000">
            <a:off x="6305752" y="2583767"/>
            <a:ext cx="822133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24V Barrel Jack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7116571" y="1228770"/>
            <a:ext cx="1995156" cy="2715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1000" b="1" u="sng" dirty="0"/>
              <a:t>Jumper Settings</a:t>
            </a:r>
          </a:p>
          <a:p>
            <a:r>
              <a:rPr lang="en-US" sz="900" dirty="0"/>
              <a:t>J2,J4,J6 (one per axis)</a:t>
            </a:r>
          </a:p>
          <a:p>
            <a:r>
              <a:rPr lang="en-US" sz="900" dirty="0"/>
              <a:t>open – Sigma Delta cur/</a:t>
            </a:r>
            <a:r>
              <a:rPr lang="en-US" sz="900" dirty="0" err="1"/>
              <a:t>vol</a:t>
            </a:r>
            <a:r>
              <a:rPr lang="en-US" sz="900" dirty="0"/>
              <a:t> </a:t>
            </a:r>
            <a:r>
              <a:rPr lang="en-US" sz="900" dirty="0" err="1"/>
              <a:t>fdbk</a:t>
            </a:r>
            <a:endParaRPr lang="en-US" sz="900" dirty="0"/>
          </a:p>
          <a:p>
            <a:r>
              <a:rPr lang="en-US" sz="900" dirty="0"/>
              <a:t>closed – SAR cur/</a:t>
            </a:r>
            <a:r>
              <a:rPr lang="en-US" sz="900" dirty="0" err="1"/>
              <a:t>vol</a:t>
            </a:r>
            <a:r>
              <a:rPr lang="en-US" sz="900" dirty="0"/>
              <a:t> </a:t>
            </a:r>
            <a:r>
              <a:rPr lang="en-US" sz="900" dirty="0" err="1"/>
              <a:t>fdbk</a:t>
            </a:r>
            <a:endParaRPr lang="en-US" sz="900" dirty="0"/>
          </a:p>
          <a:p>
            <a:endParaRPr lang="en-US" sz="900" dirty="0"/>
          </a:p>
          <a:p>
            <a:r>
              <a:rPr lang="en-US" sz="900" dirty="0"/>
              <a:t>J1,J3,J5 (one per axis)</a:t>
            </a:r>
          </a:p>
          <a:p>
            <a:r>
              <a:rPr lang="en-US" sz="900" dirty="0"/>
              <a:t>1-2: Three phase currents</a:t>
            </a:r>
          </a:p>
          <a:p>
            <a:r>
              <a:rPr lang="en-US" sz="900" dirty="0"/>
              <a:t>2-3: Two phase currents one DC bus voltage</a:t>
            </a:r>
          </a:p>
          <a:p>
            <a:endParaRPr lang="en-US" sz="900" dirty="0"/>
          </a:p>
          <a:p>
            <a:r>
              <a:rPr lang="en-US" sz="900" dirty="0"/>
              <a:t>J8</a:t>
            </a:r>
          </a:p>
          <a:p>
            <a:r>
              <a:rPr lang="en-US" sz="900" dirty="0"/>
              <a:t>1-2: Phase delayed </a:t>
            </a:r>
            <a:r>
              <a:rPr lang="en-US" sz="900" dirty="0" err="1"/>
              <a:t>eCAP</a:t>
            </a:r>
            <a:r>
              <a:rPr lang="en-US" sz="900" dirty="0"/>
              <a:t> PWM for SD clock</a:t>
            </a:r>
          </a:p>
          <a:p>
            <a:r>
              <a:rPr lang="en-US" sz="900" dirty="0"/>
              <a:t>2-3: HW delayed clock for SD clock</a:t>
            </a:r>
          </a:p>
        </p:txBody>
      </p:sp>
      <p:sp>
        <p:nvSpPr>
          <p:cNvPr id="156" name="Rectangle 155"/>
          <p:cNvSpPr/>
          <p:nvPr/>
        </p:nvSpPr>
        <p:spPr>
          <a:xfrm rot="5400000">
            <a:off x="6084962" y="3996370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57" name="Rectangle 156"/>
          <p:cNvSpPr/>
          <p:nvPr/>
        </p:nvSpPr>
        <p:spPr>
          <a:xfrm rot="10800000">
            <a:off x="5199282" y="4178149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59" name="Rectangle 158"/>
          <p:cNvSpPr/>
          <p:nvPr/>
        </p:nvSpPr>
        <p:spPr>
          <a:xfrm rot="5400000">
            <a:off x="3907988" y="3996369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60" name="Rectangle 159"/>
          <p:cNvSpPr/>
          <p:nvPr/>
        </p:nvSpPr>
        <p:spPr>
          <a:xfrm rot="10800000">
            <a:off x="3022308" y="4178148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63" name="Rectangle 162"/>
          <p:cNvSpPr/>
          <p:nvPr/>
        </p:nvSpPr>
        <p:spPr>
          <a:xfrm rot="5400000">
            <a:off x="1727906" y="3996368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65" name="Rectangle 164"/>
          <p:cNvSpPr/>
          <p:nvPr/>
        </p:nvSpPr>
        <p:spPr>
          <a:xfrm rot="10800000">
            <a:off x="842226" y="4178147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cxnSp>
        <p:nvCxnSpPr>
          <p:cNvPr id="175" name="Straight Arrow Connector 174"/>
          <p:cNvCxnSpPr/>
          <p:nvPr/>
        </p:nvCxnSpPr>
        <p:spPr>
          <a:xfrm flipH="1">
            <a:off x="4206615" y="4130851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 rot="5400000">
            <a:off x="4238405" y="4118157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77" name="Straight Arrow Connector 176"/>
          <p:cNvCxnSpPr/>
          <p:nvPr/>
        </p:nvCxnSpPr>
        <p:spPr>
          <a:xfrm flipH="1">
            <a:off x="6405477" y="4138023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 rot="5400000">
            <a:off x="6437267" y="4125329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81" name="Straight Arrow Connector 180"/>
          <p:cNvCxnSpPr/>
          <p:nvPr/>
        </p:nvCxnSpPr>
        <p:spPr>
          <a:xfrm flipH="1">
            <a:off x="2027902" y="4134437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 rot="5400000">
            <a:off x="2059692" y="4121743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83" name="Straight Arrow Connector 182"/>
          <p:cNvCxnSpPr/>
          <p:nvPr/>
        </p:nvCxnSpPr>
        <p:spPr>
          <a:xfrm flipH="1">
            <a:off x="1125397" y="4423903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flipH="1">
            <a:off x="3303062" y="4409759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H="1">
            <a:off x="5507518" y="4414599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>
            <a:off x="5213021" y="4530177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#1</a:t>
            </a:r>
          </a:p>
        </p:txBody>
      </p:sp>
      <p:sp>
        <p:nvSpPr>
          <p:cNvPr id="187" name="Rectangle 186"/>
          <p:cNvSpPr/>
          <p:nvPr/>
        </p:nvSpPr>
        <p:spPr>
          <a:xfrm>
            <a:off x="3036787" y="4541802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#2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859122" y="4533763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23568" y="1214978"/>
            <a:ext cx="561189" cy="2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56772" y="1214978"/>
            <a:ext cx="561189" cy="2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40892" y="1214978"/>
            <a:ext cx="561189" cy="2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" name="Rectangle 195"/>
          <p:cNvSpPr/>
          <p:nvPr/>
        </p:nvSpPr>
        <p:spPr>
          <a:xfrm>
            <a:off x="114748" y="683800"/>
            <a:ext cx="751396" cy="46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r"/>
            <a:r>
              <a:rPr lang="en-US" sz="700" dirty="0"/>
              <a:t>Normal operation</a:t>
            </a:r>
          </a:p>
          <a:p>
            <a:pPr algn="r"/>
            <a:r>
              <a:rPr lang="en-US" sz="700" dirty="0"/>
              <a:t>1-2</a:t>
            </a:r>
          </a:p>
          <a:p>
            <a:pPr algn="r"/>
            <a:r>
              <a:rPr lang="en-US" sz="700" dirty="0"/>
              <a:t>3-4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6865934" y="511072"/>
            <a:ext cx="1821672" cy="998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NOTE: The AM64x GP EVM should be powered on before powering on the TIDA boards.</a:t>
            </a:r>
          </a:p>
        </p:txBody>
      </p:sp>
    </p:spTree>
    <p:extLst>
      <p:ext uri="{BB962C8B-B14F-4D97-AF65-F5344CB8AC3E}">
        <p14:creationId xmlns:p14="http://schemas.microsoft.com/office/powerpoint/2010/main" val="109640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9" y="3097978"/>
            <a:ext cx="2152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Rectangle 114"/>
          <p:cNvSpPr/>
          <p:nvPr/>
        </p:nvSpPr>
        <p:spPr>
          <a:xfrm>
            <a:off x="235787" y="652526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3</a:t>
            </a:r>
          </a:p>
          <a:p>
            <a:pPr algn="ctr"/>
            <a:r>
              <a:rPr lang="en-US" sz="600" dirty="0"/>
              <a:t>(PRG1 PWM3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PRU1</a:t>
            </a:r>
          </a:p>
          <a:p>
            <a:pPr algn="ctr"/>
            <a:r>
              <a:rPr lang="en-US" sz="600" dirty="0"/>
              <a:t>SD6-8)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412719" y="652527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2</a:t>
            </a:r>
          </a:p>
          <a:p>
            <a:pPr algn="ctr"/>
            <a:r>
              <a:rPr lang="en-US" sz="600" dirty="0"/>
              <a:t>(PRG1 PWM2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PRU1</a:t>
            </a:r>
          </a:p>
          <a:p>
            <a:pPr algn="ctr"/>
            <a:r>
              <a:rPr lang="en-US" sz="600" dirty="0"/>
              <a:t>SD3-5)</a:t>
            </a:r>
          </a:p>
          <a:p>
            <a:pPr algn="ctr"/>
            <a:endParaRPr lang="en-US" sz="600" dirty="0"/>
          </a:p>
        </p:txBody>
      </p:sp>
      <p:sp>
        <p:nvSpPr>
          <p:cNvPr id="66" name="Title 1"/>
          <p:cNvSpPr txBox="1">
            <a:spLocks/>
          </p:cNvSpPr>
          <p:nvPr/>
        </p:nvSpPr>
        <p:spPr bwMode="auto">
          <a:xfrm>
            <a:off x="251460" y="483"/>
            <a:ext cx="8892540" cy="53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5pPr>
            <a:lvl6pPr marL="380895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6pPr>
            <a:lvl7pPr marL="76179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7pPr>
            <a:lvl8pPr marL="114268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8pPr>
            <a:lvl9pPr marL="152357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2000" kern="0" dirty="0">
                <a:solidFill>
                  <a:srgbClr val="DE0000"/>
                </a:solidFill>
              </a:rPr>
              <a:t>TIDA-01619 Pins and Connections</a:t>
            </a:r>
            <a:endParaRPr lang="en-US" sz="2000" b="0" kern="0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581488" y="652528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1</a:t>
            </a:r>
          </a:p>
          <a:p>
            <a:pPr algn="ctr"/>
            <a:r>
              <a:rPr lang="en-US" sz="600" dirty="0"/>
              <a:t>(PRG1 PWM0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PRU1</a:t>
            </a:r>
          </a:p>
          <a:p>
            <a:pPr algn="ctr"/>
            <a:r>
              <a:rPr lang="en-US" sz="600" dirty="0"/>
              <a:t>SD0-2)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39492" y="6525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91110" y="6525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2031" y="17598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3649" y="17598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20" name="Rectangle 19"/>
          <p:cNvSpPr/>
          <p:nvPr/>
        </p:nvSpPr>
        <p:spPr>
          <a:xfrm rot="5400000">
            <a:off x="-42698" y="1160295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27" name="Rectangle 26"/>
          <p:cNvSpPr/>
          <p:nvPr/>
        </p:nvSpPr>
        <p:spPr>
          <a:xfrm>
            <a:off x="1390700" y="6525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42318" y="65252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383239" y="17598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34857" y="175987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31" name="Rectangle 30"/>
          <p:cNvSpPr/>
          <p:nvPr/>
        </p:nvSpPr>
        <p:spPr>
          <a:xfrm rot="5400000">
            <a:off x="908510" y="1160295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48" name="Rectangle 47"/>
          <p:cNvSpPr/>
          <p:nvPr/>
        </p:nvSpPr>
        <p:spPr>
          <a:xfrm>
            <a:off x="2637105" y="6525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788723" y="6525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629644" y="17598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781262" y="17598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52" name="Rectangle 51"/>
          <p:cNvSpPr/>
          <p:nvPr/>
        </p:nvSpPr>
        <p:spPr>
          <a:xfrm rot="5400000">
            <a:off x="2154915" y="116029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53" name="Rectangle 52"/>
          <p:cNvSpPr/>
          <p:nvPr/>
        </p:nvSpPr>
        <p:spPr>
          <a:xfrm>
            <a:off x="3588313" y="6525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739931" y="652529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580852" y="17598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732470" y="1759872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57" name="Rectangle 56"/>
          <p:cNvSpPr/>
          <p:nvPr/>
        </p:nvSpPr>
        <p:spPr>
          <a:xfrm rot="5400000">
            <a:off x="3106123" y="1160296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60" name="Rectangle 59"/>
          <p:cNvSpPr/>
          <p:nvPr/>
        </p:nvSpPr>
        <p:spPr>
          <a:xfrm>
            <a:off x="4820459" y="6525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972077" y="6525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812998" y="17598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964616" y="17598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64" name="Rectangle 63"/>
          <p:cNvSpPr/>
          <p:nvPr/>
        </p:nvSpPr>
        <p:spPr>
          <a:xfrm rot="5400000">
            <a:off x="4338269" y="1160297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65" name="Rectangle 64"/>
          <p:cNvSpPr/>
          <p:nvPr/>
        </p:nvSpPr>
        <p:spPr>
          <a:xfrm>
            <a:off x="5771667" y="6525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923285" y="652530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764206" y="17598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915824" y="1759873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70" name="Rectangle 69"/>
          <p:cNvSpPr/>
          <p:nvPr/>
        </p:nvSpPr>
        <p:spPr>
          <a:xfrm rot="5400000">
            <a:off x="5289477" y="1160297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32" name="Rectangle 31"/>
          <p:cNvSpPr/>
          <p:nvPr/>
        </p:nvSpPr>
        <p:spPr>
          <a:xfrm>
            <a:off x="3619235" y="1921728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J17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668027" y="1921728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J16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802589" y="1921729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J15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851381" y="1921729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J14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421622" y="192172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0414" y="192172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J18</a:t>
            </a:r>
          </a:p>
        </p:txBody>
      </p:sp>
      <p:cxnSp>
        <p:nvCxnSpPr>
          <p:cNvPr id="144" name="Straight Arrow Connector 143"/>
          <p:cNvCxnSpPr/>
          <p:nvPr/>
        </p:nvCxnSpPr>
        <p:spPr>
          <a:xfrm flipH="1" flipV="1">
            <a:off x="186793" y="690894"/>
            <a:ext cx="3328" cy="138935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190121" y="2080251"/>
            <a:ext cx="638801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6578133" y="690894"/>
            <a:ext cx="0" cy="138935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 rot="5400000">
            <a:off x="6020295" y="2030170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57" name="Rectangle 156"/>
          <p:cNvSpPr/>
          <p:nvPr/>
        </p:nvSpPr>
        <p:spPr>
          <a:xfrm rot="10800000">
            <a:off x="5134615" y="2211949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59" name="Rectangle 158"/>
          <p:cNvSpPr/>
          <p:nvPr/>
        </p:nvSpPr>
        <p:spPr>
          <a:xfrm rot="5400000">
            <a:off x="3843321" y="2030169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60" name="Rectangle 159"/>
          <p:cNvSpPr/>
          <p:nvPr/>
        </p:nvSpPr>
        <p:spPr>
          <a:xfrm rot="10800000">
            <a:off x="2957641" y="2211948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63" name="Rectangle 162"/>
          <p:cNvSpPr/>
          <p:nvPr/>
        </p:nvSpPr>
        <p:spPr>
          <a:xfrm rot="5400000">
            <a:off x="1663239" y="2030168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65" name="Rectangle 164"/>
          <p:cNvSpPr/>
          <p:nvPr/>
        </p:nvSpPr>
        <p:spPr>
          <a:xfrm rot="10800000">
            <a:off x="777559" y="2211947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cxnSp>
        <p:nvCxnSpPr>
          <p:cNvPr id="175" name="Straight Arrow Connector 174"/>
          <p:cNvCxnSpPr/>
          <p:nvPr/>
        </p:nvCxnSpPr>
        <p:spPr>
          <a:xfrm flipH="1">
            <a:off x="4141948" y="2164651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 rot="5400000">
            <a:off x="4173738" y="2151957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77" name="Straight Arrow Connector 176"/>
          <p:cNvCxnSpPr/>
          <p:nvPr/>
        </p:nvCxnSpPr>
        <p:spPr>
          <a:xfrm flipH="1">
            <a:off x="6340810" y="2171823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 rot="5400000">
            <a:off x="6372600" y="2159129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81" name="Straight Arrow Connector 180"/>
          <p:cNvCxnSpPr/>
          <p:nvPr/>
        </p:nvCxnSpPr>
        <p:spPr>
          <a:xfrm flipH="1">
            <a:off x="1963235" y="2168237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 rot="5400000">
            <a:off x="1995025" y="2155543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84" name="Straight Arrow Connector 183"/>
          <p:cNvCxnSpPr/>
          <p:nvPr/>
        </p:nvCxnSpPr>
        <p:spPr>
          <a:xfrm flipH="1">
            <a:off x="3238395" y="2443559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H="1">
            <a:off x="5442851" y="2448399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>
            <a:off x="5148354" y="2563977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#1</a:t>
            </a:r>
          </a:p>
        </p:txBody>
      </p:sp>
      <p:sp>
        <p:nvSpPr>
          <p:cNvPr id="187" name="Rectangle 186"/>
          <p:cNvSpPr/>
          <p:nvPr/>
        </p:nvSpPr>
        <p:spPr>
          <a:xfrm>
            <a:off x="2972120" y="2575602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#2</a:t>
            </a:r>
          </a:p>
        </p:txBody>
      </p:sp>
      <p:cxnSp>
        <p:nvCxnSpPr>
          <p:cNvPr id="174" name="Straight Arrow Connector 173"/>
          <p:cNvCxnSpPr/>
          <p:nvPr/>
        </p:nvCxnSpPr>
        <p:spPr>
          <a:xfrm flipH="1">
            <a:off x="1060730" y="2443558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794455" y="2575601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#3</a:t>
            </a:r>
          </a:p>
        </p:txBody>
      </p:sp>
      <p:graphicFrame>
        <p:nvGraphicFramePr>
          <p:cNvPr id="180" name="Table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96369"/>
              </p:ext>
            </p:extLst>
          </p:nvPr>
        </p:nvGraphicFramePr>
        <p:xfrm>
          <a:off x="7062692" y="559726"/>
          <a:ext cx="1752373" cy="18886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5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Adapter</a:t>
                      </a:r>
                      <a:r>
                        <a:rPr lang="en-US" sz="1000" u="none" strike="noStrike" baseline="0" dirty="0">
                          <a:effectLst/>
                        </a:rPr>
                        <a:t> Board </a:t>
                      </a:r>
                      <a:r>
                        <a:rPr lang="en-US" sz="1000" u="none" strike="noStrike" dirty="0">
                          <a:effectLst/>
                        </a:rPr>
                        <a:t>J14, J16,</a:t>
                      </a:r>
                      <a:r>
                        <a:rPr lang="en-US" sz="1000" u="none" strike="noStrike" baseline="0" dirty="0">
                          <a:effectLst/>
                        </a:rPr>
                        <a:t> J18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denotes motor #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6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3V3_Mx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9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nFault_Mx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VDC_Mx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SPICLK_Mx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IC_Mx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7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IB_Mx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IA_Mx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marL="0" marR="0" indent="0" algn="l" defTabSz="76179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Temp_M1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89" name="Table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899787"/>
              </p:ext>
            </p:extLst>
          </p:nvPr>
        </p:nvGraphicFramePr>
        <p:xfrm>
          <a:off x="6777318" y="2631009"/>
          <a:ext cx="2199369" cy="18886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4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67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Adapter Board J15, J17, J19</a:t>
                      </a:r>
                      <a:endParaRPr lang="en-US" sz="1000" u="none" strike="noStrike" baseline="0" dirty="0">
                        <a:effectLst/>
                      </a:endParaRPr>
                    </a:p>
                    <a:p>
                      <a:pPr algn="ctr" fontAlgn="ctr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denotes motor #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6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PWM_CL_Mx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9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PWM_CH_Mx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PWM_BL_Mx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PWM_BH_Mx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PWM_AL_Mx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PWM_AH_Mx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SDI_Mx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SDO_Mx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7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EN_DRV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SPICS_DRV_Mx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marL="0" marR="0" indent="0" algn="l" defTabSz="76179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1" name="Rectangle 190"/>
          <p:cNvSpPr/>
          <p:nvPr/>
        </p:nvSpPr>
        <p:spPr>
          <a:xfrm>
            <a:off x="794455" y="2222462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972605" y="2222462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1150755" y="2222462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3</a:t>
            </a:r>
          </a:p>
        </p:txBody>
      </p:sp>
      <p:sp>
        <p:nvSpPr>
          <p:cNvPr id="195" name="Rectangle 194"/>
          <p:cNvSpPr/>
          <p:nvPr/>
        </p:nvSpPr>
        <p:spPr>
          <a:xfrm>
            <a:off x="2970219" y="2212611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3148369" y="2212611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3326519" y="2212611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3</a:t>
            </a:r>
          </a:p>
        </p:txBody>
      </p:sp>
      <p:sp>
        <p:nvSpPr>
          <p:cNvPr id="199" name="Rectangle 198"/>
          <p:cNvSpPr/>
          <p:nvPr/>
        </p:nvSpPr>
        <p:spPr>
          <a:xfrm>
            <a:off x="5146453" y="2217123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200" name="Rectangle 199"/>
          <p:cNvSpPr/>
          <p:nvPr/>
        </p:nvSpPr>
        <p:spPr>
          <a:xfrm>
            <a:off x="5324603" y="2217123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5502753" y="2217123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3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583279" y="219703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J6</a:t>
            </a:r>
          </a:p>
        </p:txBody>
      </p:sp>
      <p:sp>
        <p:nvSpPr>
          <p:cNvPr id="203" name="Rectangle 202"/>
          <p:cNvSpPr/>
          <p:nvPr/>
        </p:nvSpPr>
        <p:spPr>
          <a:xfrm>
            <a:off x="2761279" y="2190915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J6</a:t>
            </a:r>
          </a:p>
        </p:txBody>
      </p:sp>
      <p:sp>
        <p:nvSpPr>
          <p:cNvPr id="204" name="Rectangle 203"/>
          <p:cNvSpPr/>
          <p:nvPr/>
        </p:nvSpPr>
        <p:spPr>
          <a:xfrm>
            <a:off x="4945928" y="2197423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J6</a:t>
            </a:r>
          </a:p>
        </p:txBody>
      </p:sp>
      <p:graphicFrame>
        <p:nvGraphicFramePr>
          <p:cNvPr id="205" name="Table 2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33243"/>
              </p:ext>
            </p:extLst>
          </p:nvPr>
        </p:nvGraphicFramePr>
        <p:xfrm>
          <a:off x="2162989" y="3180326"/>
          <a:ext cx="1701563" cy="9056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11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TIDA-01619</a:t>
                      </a:r>
                      <a:r>
                        <a:rPr lang="en-US" sz="1000" u="none" strike="noStrike" baseline="0" dirty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</a:rPr>
                        <a:t>J6 Header</a:t>
                      </a:r>
                    </a:p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Connection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 BLY342D-48V-3200 (Delta configuration)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A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YEL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BLK/WHT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B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RED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YEL/WHT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2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BLK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RED/WHT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6" name="Rectangle 205"/>
          <p:cNvSpPr/>
          <p:nvPr/>
        </p:nvSpPr>
        <p:spPr>
          <a:xfrm>
            <a:off x="4379271" y="2871437"/>
            <a:ext cx="1821672" cy="1488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NOTE: Each TIDA-01619 board is separately powered from the J5 screw terminal with either 24 or 48 volts.</a:t>
            </a:r>
          </a:p>
        </p:txBody>
      </p:sp>
      <p:sp>
        <p:nvSpPr>
          <p:cNvPr id="207" name="Rectangle 206"/>
          <p:cNvSpPr/>
          <p:nvPr/>
        </p:nvSpPr>
        <p:spPr>
          <a:xfrm>
            <a:off x="5898723" y="216736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J5</a:t>
            </a:r>
          </a:p>
        </p:txBody>
      </p:sp>
      <p:sp>
        <p:nvSpPr>
          <p:cNvPr id="208" name="Rectangle 207"/>
          <p:cNvSpPr/>
          <p:nvPr/>
        </p:nvSpPr>
        <p:spPr>
          <a:xfrm>
            <a:off x="3725587" y="2169550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J5</a:t>
            </a:r>
          </a:p>
        </p:txBody>
      </p:sp>
      <p:sp>
        <p:nvSpPr>
          <p:cNvPr id="209" name="Rectangle 208"/>
          <p:cNvSpPr/>
          <p:nvPr/>
        </p:nvSpPr>
        <p:spPr>
          <a:xfrm>
            <a:off x="1541667" y="2168682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J5</a:t>
            </a:r>
          </a:p>
        </p:txBody>
      </p:sp>
    </p:spTree>
    <p:extLst>
      <p:ext uri="{BB962C8B-B14F-4D97-AF65-F5344CB8AC3E}">
        <p14:creationId xmlns:p14="http://schemas.microsoft.com/office/powerpoint/2010/main" val="75787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4" y="2699954"/>
            <a:ext cx="2152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itle 1"/>
          <p:cNvSpPr txBox="1">
            <a:spLocks/>
          </p:cNvSpPr>
          <p:nvPr/>
        </p:nvSpPr>
        <p:spPr bwMode="auto">
          <a:xfrm>
            <a:off x="251460" y="483"/>
            <a:ext cx="8892540" cy="53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5pPr>
            <a:lvl6pPr marL="380895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6pPr>
            <a:lvl7pPr marL="76179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7pPr>
            <a:lvl8pPr marL="114268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8pPr>
            <a:lvl9pPr marL="152357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2000" kern="0" dirty="0">
                <a:solidFill>
                  <a:srgbClr val="DE0000"/>
                </a:solidFill>
              </a:rPr>
              <a:t>TIDA-01619 Pins and Connections</a:t>
            </a:r>
            <a:endParaRPr lang="en-US" sz="2000" b="0" kern="0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570434" y="927976"/>
            <a:ext cx="1651354" cy="1703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Motor 1</a:t>
            </a:r>
          </a:p>
          <a:p>
            <a:pPr algn="ctr"/>
            <a:r>
              <a:rPr lang="en-US" sz="600" dirty="0"/>
              <a:t>(PRG1 PWM0</a:t>
            </a:r>
          </a:p>
          <a:p>
            <a:pPr algn="ctr"/>
            <a:endParaRPr lang="en-US" sz="600" dirty="0"/>
          </a:p>
          <a:p>
            <a:pPr algn="ctr"/>
            <a:r>
              <a:rPr lang="en-US" sz="600" dirty="0"/>
              <a:t>PRG0 PRU1</a:t>
            </a:r>
          </a:p>
          <a:p>
            <a:pPr algn="ctr"/>
            <a:r>
              <a:rPr lang="en-US" sz="600" dirty="0"/>
              <a:t>SD0-2)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809405" y="92797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61023" y="92797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801944" y="203532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63" name="Rectangle 62"/>
          <p:cNvSpPr/>
          <p:nvPr/>
        </p:nvSpPr>
        <p:spPr>
          <a:xfrm>
            <a:off x="2953562" y="203532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64" name="Rectangle 63"/>
          <p:cNvSpPr/>
          <p:nvPr/>
        </p:nvSpPr>
        <p:spPr>
          <a:xfrm rot="5400000">
            <a:off x="2327215" y="1435745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65" name="Rectangle 64"/>
          <p:cNvSpPr/>
          <p:nvPr/>
        </p:nvSpPr>
        <p:spPr>
          <a:xfrm>
            <a:off x="3760613" y="92797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912231" y="92797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753152" y="203532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19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904770" y="2035321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70" name="Rectangle 69"/>
          <p:cNvSpPr/>
          <p:nvPr/>
        </p:nvSpPr>
        <p:spPr>
          <a:xfrm rot="5400000">
            <a:off x="3278423" y="1435745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58" name="Rectangle 57"/>
          <p:cNvSpPr/>
          <p:nvPr/>
        </p:nvSpPr>
        <p:spPr>
          <a:xfrm>
            <a:off x="3791535" y="219717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J15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840327" y="219717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J14</a:t>
            </a:r>
          </a:p>
        </p:txBody>
      </p:sp>
      <p:cxnSp>
        <p:nvCxnSpPr>
          <p:cNvPr id="145" name="Straight Arrow Connector 144"/>
          <p:cNvCxnSpPr>
            <a:cxnSpLocks/>
          </p:cNvCxnSpPr>
          <p:nvPr/>
        </p:nvCxnSpPr>
        <p:spPr>
          <a:xfrm>
            <a:off x="2183259" y="2355697"/>
            <a:ext cx="2383820" cy="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4567079" y="966342"/>
            <a:ext cx="0" cy="138935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 rot="5400000">
            <a:off x="4009241" y="2305618"/>
            <a:ext cx="363559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57" name="Rectangle 156"/>
          <p:cNvSpPr/>
          <p:nvPr/>
        </p:nvSpPr>
        <p:spPr>
          <a:xfrm rot="10800000">
            <a:off x="3123561" y="2487397"/>
            <a:ext cx="566343" cy="23369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cxnSp>
        <p:nvCxnSpPr>
          <p:cNvPr id="177" name="Straight Arrow Connector 176"/>
          <p:cNvCxnSpPr/>
          <p:nvPr/>
        </p:nvCxnSpPr>
        <p:spPr>
          <a:xfrm flipH="1">
            <a:off x="4329756" y="2447271"/>
            <a:ext cx="158205" cy="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 rot="5400000">
            <a:off x="4361546" y="2434577"/>
            <a:ext cx="411066" cy="310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sz="900" dirty="0"/>
              <a:t>24/48V</a:t>
            </a:r>
          </a:p>
        </p:txBody>
      </p:sp>
      <p:cxnSp>
        <p:nvCxnSpPr>
          <p:cNvPr id="185" name="Straight Arrow Connector 184"/>
          <p:cNvCxnSpPr/>
          <p:nvPr/>
        </p:nvCxnSpPr>
        <p:spPr>
          <a:xfrm flipH="1">
            <a:off x="3431797" y="2723847"/>
            <a:ext cx="1" cy="13854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>
            <a:off x="3137300" y="2839425"/>
            <a:ext cx="532549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Motor #1</a:t>
            </a:r>
          </a:p>
        </p:txBody>
      </p:sp>
      <p:graphicFrame>
        <p:nvGraphicFramePr>
          <p:cNvPr id="180" name="Table 179"/>
          <p:cNvGraphicFramePr>
            <a:graphicFrameLocks noGrp="1"/>
          </p:cNvGraphicFramePr>
          <p:nvPr>
            <p:extLst/>
          </p:nvPr>
        </p:nvGraphicFramePr>
        <p:xfrm>
          <a:off x="7062692" y="559726"/>
          <a:ext cx="1752373" cy="18886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5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Adapter</a:t>
                      </a:r>
                      <a:r>
                        <a:rPr lang="en-US" sz="1000" u="none" strike="noStrike" baseline="0" dirty="0">
                          <a:effectLst/>
                        </a:rPr>
                        <a:t> Board </a:t>
                      </a:r>
                      <a:r>
                        <a:rPr lang="en-US" sz="1000" u="none" strike="noStrike" dirty="0">
                          <a:effectLst/>
                        </a:rPr>
                        <a:t>J14, J16,</a:t>
                      </a:r>
                      <a:r>
                        <a:rPr lang="en-US" sz="1000" u="none" strike="noStrike" baseline="0" dirty="0">
                          <a:effectLst/>
                        </a:rPr>
                        <a:t> J18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denotes motor #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6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3V3_Mx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9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nFault_Mx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VDC_Mx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SPICLK_Mx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IC_Mx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7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IB_Mx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IA_Mx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marL="0" marR="0" indent="0" algn="l" defTabSz="76179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Temp_M1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89" name="Table 188"/>
          <p:cNvGraphicFramePr>
            <a:graphicFrameLocks noGrp="1"/>
          </p:cNvGraphicFramePr>
          <p:nvPr>
            <p:extLst/>
          </p:nvPr>
        </p:nvGraphicFramePr>
        <p:xfrm>
          <a:off x="6777318" y="2631009"/>
          <a:ext cx="2199369" cy="18886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4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67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Adapter Board J15, J17, J19</a:t>
                      </a:r>
                      <a:endParaRPr lang="en-US" sz="1000" u="none" strike="noStrike" baseline="0" dirty="0">
                        <a:effectLst/>
                      </a:endParaRPr>
                    </a:p>
                    <a:p>
                      <a:pPr algn="ctr" fontAlgn="ctr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denotes motor #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6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PWM_CL_Mx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9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PWM_CH_Mx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PWM_BL_Mx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PWM_BH_Mx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PWM_AL_Mx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PWM_AH_Mx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SDI_Mx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SDO_Mx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7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EN_DRV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</a:rPr>
                        <a:t>SPICS_DRV_Mx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marL="0" marR="0" indent="0" algn="l" defTabSz="76179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9" name="Rectangle 198"/>
          <p:cNvSpPr/>
          <p:nvPr/>
        </p:nvSpPr>
        <p:spPr>
          <a:xfrm>
            <a:off x="3135399" y="2492571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200" name="Rectangle 199"/>
          <p:cNvSpPr/>
          <p:nvPr/>
        </p:nvSpPr>
        <p:spPr>
          <a:xfrm>
            <a:off x="3313549" y="2492571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3491699" y="2492571"/>
            <a:ext cx="178150" cy="211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3</a:t>
            </a:r>
          </a:p>
        </p:txBody>
      </p:sp>
      <p:sp>
        <p:nvSpPr>
          <p:cNvPr id="204" name="Rectangle 203"/>
          <p:cNvSpPr/>
          <p:nvPr/>
        </p:nvSpPr>
        <p:spPr>
          <a:xfrm>
            <a:off x="2934874" y="2472871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J6</a:t>
            </a:r>
          </a:p>
        </p:txBody>
      </p:sp>
      <p:graphicFrame>
        <p:nvGraphicFramePr>
          <p:cNvPr id="205" name="Table 2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148398"/>
              </p:ext>
            </p:extLst>
          </p:nvPr>
        </p:nvGraphicFramePr>
        <p:xfrm>
          <a:off x="253453" y="1352089"/>
          <a:ext cx="1701563" cy="9056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11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TIDA-01619</a:t>
                      </a:r>
                      <a:r>
                        <a:rPr lang="en-US" sz="1000" u="none" strike="noStrike" baseline="0" dirty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</a:rPr>
                        <a:t>J6 Header</a:t>
                      </a:r>
                    </a:p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Connection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 BLY342D-48V-3200 (Delta configuration)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A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YEL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BLK/WHT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B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RED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YEL/WHT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2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BLK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RED/WHT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6" name="Rectangle 205"/>
          <p:cNvSpPr/>
          <p:nvPr/>
        </p:nvSpPr>
        <p:spPr>
          <a:xfrm>
            <a:off x="2520961" y="3183681"/>
            <a:ext cx="1821672" cy="855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NOTE: Each TIDA-01619 board is separately powered from the J5 screw terminal with either 24 or 48 volts.</a:t>
            </a:r>
          </a:p>
        </p:txBody>
      </p:sp>
      <p:sp>
        <p:nvSpPr>
          <p:cNvPr id="207" name="Rectangle 206"/>
          <p:cNvSpPr/>
          <p:nvPr/>
        </p:nvSpPr>
        <p:spPr>
          <a:xfrm>
            <a:off x="3887669" y="2442815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J5</a:t>
            </a:r>
          </a:p>
        </p:txBody>
      </p:sp>
    </p:spTree>
    <p:extLst>
      <p:ext uri="{BB962C8B-B14F-4D97-AF65-F5344CB8AC3E}">
        <p14:creationId xmlns:p14="http://schemas.microsoft.com/office/powerpoint/2010/main" val="3857245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1"/>
          <p:cNvSpPr txBox="1">
            <a:spLocks/>
          </p:cNvSpPr>
          <p:nvPr/>
        </p:nvSpPr>
        <p:spPr bwMode="auto">
          <a:xfrm>
            <a:off x="251460" y="483"/>
            <a:ext cx="8892540" cy="53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2"/>
                </a:solidFill>
                <a:latin typeface="Arial" charset="0"/>
              </a:defRPr>
            </a:lvl5pPr>
            <a:lvl6pPr marL="380895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6pPr>
            <a:lvl7pPr marL="76179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7pPr>
            <a:lvl8pPr marL="114268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8pPr>
            <a:lvl9pPr marL="1523573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2000" kern="0" dirty="0">
                <a:solidFill>
                  <a:srgbClr val="DE0000"/>
                </a:solidFill>
              </a:rPr>
              <a:t>TIDA-00179 Pins and Connections</a:t>
            </a:r>
            <a:endParaRPr lang="en-US" sz="2000" b="0" kern="0" dirty="0">
              <a:solidFill>
                <a:srgbClr val="000000"/>
              </a:solidFill>
            </a:endParaRPr>
          </a:p>
        </p:txBody>
      </p:sp>
      <p:graphicFrame>
        <p:nvGraphicFramePr>
          <p:cNvPr id="180" name="Table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370753"/>
              </p:ext>
            </p:extLst>
          </p:nvPr>
        </p:nvGraphicFramePr>
        <p:xfrm>
          <a:off x="1740388" y="2248675"/>
          <a:ext cx="2073956" cy="2362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08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Adapter</a:t>
                      </a:r>
                      <a:r>
                        <a:rPr lang="en-US" sz="1000" u="none" strike="noStrike" baseline="0" dirty="0">
                          <a:effectLst/>
                        </a:rPr>
                        <a:t> Board </a:t>
                      </a:r>
                      <a:r>
                        <a:rPr lang="en-US" sz="1000" u="none" strike="noStrike" dirty="0">
                          <a:effectLst/>
                        </a:rPr>
                        <a:t>J11, J12, J13</a:t>
                      </a:r>
                      <a:endParaRPr lang="en-US" sz="1000" u="none" strike="noStrike" baseline="0" dirty="0">
                        <a:effectLst/>
                      </a:endParaRPr>
                    </a:p>
                    <a:p>
                      <a:pPr algn="ctr" fontAlgn="ctr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denotes motor #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6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24</a:t>
                      </a:r>
                      <a:r>
                        <a:rPr lang="en-US" sz="1000" u="none" strike="noStrike" baseline="0" dirty="0">
                          <a:effectLst/>
                          <a:latin typeface="+mn-lt"/>
                        </a:rPr>
                        <a:t>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9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3.3V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HDSL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_EN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(GPIO0_81)</a:t>
                      </a:r>
                      <a:endParaRPr lang="en-US" sz="1000" b="0" i="0" u="none" strike="noStrike" baseline="0" dirty="0">
                        <a:solidFill>
                          <a:schemeClr val="dk1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ENDAT_CLK_x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err="1">
                          <a:effectLst/>
                          <a:latin typeface="+mn-lt"/>
                        </a:rPr>
                        <a:t>ENDAT_TX_x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ENDAT_DIR_x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7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ENDAT_RX_x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NC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21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22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23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24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1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GND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9" name="Rectangle 78"/>
          <p:cNvSpPr/>
          <p:nvPr/>
        </p:nvSpPr>
        <p:spPr>
          <a:xfrm rot="5400000">
            <a:off x="1707364" y="1108328"/>
            <a:ext cx="1446555" cy="4777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Encoder 3</a:t>
            </a:r>
          </a:p>
          <a:p>
            <a:pPr algn="ctr"/>
            <a:r>
              <a:rPr lang="en-US" sz="600" dirty="0"/>
              <a:t>(PRG0 PRU0 EnDat2)</a:t>
            </a:r>
          </a:p>
        </p:txBody>
      </p:sp>
      <p:sp>
        <p:nvSpPr>
          <p:cNvPr id="80" name="Rectangle 79"/>
          <p:cNvSpPr/>
          <p:nvPr/>
        </p:nvSpPr>
        <p:spPr>
          <a:xfrm rot="5400000">
            <a:off x="2919709" y="1108329"/>
            <a:ext cx="1446553" cy="4777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Encoder 2</a:t>
            </a:r>
          </a:p>
          <a:p>
            <a:pPr algn="ctr"/>
            <a:r>
              <a:rPr lang="en-US" sz="600" dirty="0"/>
              <a:t>(PRG0 PRU0 EnDat1)</a:t>
            </a:r>
          </a:p>
        </p:txBody>
      </p:sp>
      <p:sp>
        <p:nvSpPr>
          <p:cNvPr id="81" name="Rectangle 80"/>
          <p:cNvSpPr/>
          <p:nvPr/>
        </p:nvSpPr>
        <p:spPr>
          <a:xfrm rot="5400000">
            <a:off x="4118675" y="1108328"/>
            <a:ext cx="1446555" cy="4777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700" dirty="0"/>
              <a:t>Encoder 1</a:t>
            </a:r>
          </a:p>
          <a:p>
            <a:pPr algn="ctr"/>
            <a:r>
              <a:rPr lang="en-US" sz="700" dirty="0"/>
              <a:t>(PRG0 PRU0 EnDat0)</a:t>
            </a:r>
          </a:p>
        </p:txBody>
      </p:sp>
      <p:sp>
        <p:nvSpPr>
          <p:cNvPr id="116" name="Rectangle 115"/>
          <p:cNvSpPr/>
          <p:nvPr/>
        </p:nvSpPr>
        <p:spPr>
          <a:xfrm rot="5400000">
            <a:off x="4240304" y="1164232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17" name="Rectangle 116"/>
          <p:cNvSpPr/>
          <p:nvPr/>
        </p:nvSpPr>
        <p:spPr>
          <a:xfrm>
            <a:off x="4753416" y="191116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J11</a:t>
            </a:r>
          </a:p>
        </p:txBody>
      </p:sp>
      <p:sp>
        <p:nvSpPr>
          <p:cNvPr id="118" name="Rectangle 117"/>
          <p:cNvSpPr/>
          <p:nvPr/>
        </p:nvSpPr>
        <p:spPr>
          <a:xfrm rot="5400000">
            <a:off x="3032291" y="1164232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19" name="Rectangle 118"/>
          <p:cNvSpPr/>
          <p:nvPr/>
        </p:nvSpPr>
        <p:spPr>
          <a:xfrm>
            <a:off x="3545403" y="191116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J12</a:t>
            </a:r>
          </a:p>
        </p:txBody>
      </p:sp>
      <p:sp>
        <p:nvSpPr>
          <p:cNvPr id="120" name="Rectangle 119"/>
          <p:cNvSpPr/>
          <p:nvPr/>
        </p:nvSpPr>
        <p:spPr>
          <a:xfrm rot="5400000">
            <a:off x="1824279" y="1164232"/>
            <a:ext cx="1212728" cy="273923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121" name="Rectangle 120"/>
          <p:cNvSpPr/>
          <p:nvPr/>
        </p:nvSpPr>
        <p:spPr>
          <a:xfrm>
            <a:off x="2337391" y="1911167"/>
            <a:ext cx="186504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J13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4723515" y="658114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4875133" y="658114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4728842" y="1765457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25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880460" y="1765457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26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518813" y="658105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3670431" y="658105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3524140" y="176544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25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3675758" y="176544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26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2305421" y="658105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1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2457039" y="658105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2310748" y="176544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r>
              <a:rPr lang="en-US" sz="600" dirty="0"/>
              <a:t>25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2462366" y="1765448"/>
            <a:ext cx="93252" cy="158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t"/>
          <a:lstStyle/>
          <a:p>
            <a:pPr algn="r"/>
            <a:r>
              <a:rPr lang="en-US" sz="600" dirty="0"/>
              <a:t>26</a:t>
            </a:r>
          </a:p>
        </p:txBody>
      </p:sp>
      <p:cxnSp>
        <p:nvCxnSpPr>
          <p:cNvPr id="138" name="Straight Arrow Connector 137"/>
          <p:cNvCxnSpPr/>
          <p:nvPr/>
        </p:nvCxnSpPr>
        <p:spPr>
          <a:xfrm flipH="1">
            <a:off x="907135" y="567898"/>
            <a:ext cx="469969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907134" y="567898"/>
            <a:ext cx="0" cy="150179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H="1">
            <a:off x="120621" y="2069689"/>
            <a:ext cx="786515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89401" y="1214204"/>
            <a:ext cx="561189" cy="2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22605" y="1214204"/>
            <a:ext cx="561189" cy="2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06725" y="1214204"/>
            <a:ext cx="561189" cy="2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Rectangle 160"/>
          <p:cNvSpPr/>
          <p:nvPr/>
        </p:nvSpPr>
        <p:spPr>
          <a:xfrm>
            <a:off x="5946302" y="1301193"/>
            <a:ext cx="1821672" cy="20188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NOTE: All TIDA-00179 boards are powered from the 24 volt barrel jack connector on the adapter board. There is no need to plug a power supply directly into the TIDA-00179 boards.</a:t>
            </a:r>
          </a:p>
          <a:p>
            <a:pPr algn="ctr"/>
            <a:endParaRPr lang="en-US" sz="1050" dirty="0">
              <a:solidFill>
                <a:srgbClr val="FF0000"/>
              </a:solidFill>
            </a:endParaRPr>
          </a:p>
          <a:p>
            <a:pPr algn="ctr"/>
            <a:r>
              <a:rPr lang="en-US" sz="1050" dirty="0">
                <a:solidFill>
                  <a:srgbClr val="FF0000"/>
                </a:solidFill>
              </a:rPr>
              <a:t>NOTE: The AM64x GP EVM should be powered on before powering on the TIDA-01619 boards.</a:t>
            </a:r>
          </a:p>
        </p:txBody>
      </p:sp>
    </p:spTree>
    <p:extLst>
      <p:ext uri="{BB962C8B-B14F-4D97-AF65-F5344CB8AC3E}">
        <p14:creationId xmlns:p14="http://schemas.microsoft.com/office/powerpoint/2010/main" val="358623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67443-7C48-480B-BE63-55787876E5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8BDA3583-9DC8-41E8-A164-CF5C82B36E91" descr="8BDA3583-9DC8-41E8-A164-CF5C82B36E91">
            <a:extLst>
              <a:ext uri="{FF2B5EF4-FFF2-40B4-BE49-F238E27FC236}">
                <a16:creationId xmlns:a16="http://schemas.microsoft.com/office/drawing/2014/main" id="{8ACDC7B7-8216-41E8-94F6-E2C8E5EC9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015" y="584417"/>
            <a:ext cx="3548640" cy="2582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35B88A-9FFE-40D7-BCDE-760C21A06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632366"/>
              </p:ext>
            </p:extLst>
          </p:nvPr>
        </p:nvGraphicFramePr>
        <p:xfrm>
          <a:off x="5567576" y="584417"/>
          <a:ext cx="1701563" cy="9161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60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TIDA-01619</a:t>
                      </a:r>
                      <a:r>
                        <a:rPr lang="en-US" sz="1000" u="none" strike="noStrike" baseline="0" dirty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</a:rPr>
                        <a:t>J6 Header</a:t>
                      </a:r>
                    </a:p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Connection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 BLY342D-48V-3200 (Delta configuration)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A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YEL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BLK/WHT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B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RED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YEL/WHT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2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BLK</a:t>
                      </a:r>
                      <a:r>
                        <a:rPr lang="en-US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&amp; RED/WHT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43" marR="5443" marT="54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7A3CA37-2C80-4EB6-8CBB-70BF464273C9}"/>
              </a:ext>
            </a:extLst>
          </p:cNvPr>
          <p:cNvCxnSpPr>
            <a:cxnSpLocks/>
          </p:cNvCxnSpPr>
          <p:nvPr/>
        </p:nvCxnSpPr>
        <p:spPr>
          <a:xfrm flipH="1">
            <a:off x="3286539" y="1122863"/>
            <a:ext cx="2281037" cy="4276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B1E44B-EDC5-4249-B8F6-8C6950C21320}"/>
              </a:ext>
            </a:extLst>
          </p:cNvPr>
          <p:cNvCxnSpPr>
            <a:cxnSpLocks/>
          </p:cNvCxnSpPr>
          <p:nvPr/>
        </p:nvCxnSpPr>
        <p:spPr>
          <a:xfrm flipH="1">
            <a:off x="3286539" y="1266852"/>
            <a:ext cx="2281038" cy="3830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6D38749-39BB-4FD1-8229-2FB3EC5D677E}"/>
              </a:ext>
            </a:extLst>
          </p:cNvPr>
          <p:cNvCxnSpPr>
            <a:cxnSpLocks/>
          </p:cNvCxnSpPr>
          <p:nvPr/>
        </p:nvCxnSpPr>
        <p:spPr>
          <a:xfrm flipH="1">
            <a:off x="3286538" y="1414894"/>
            <a:ext cx="2281038" cy="327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>
            <a:extLst>
              <a:ext uri="{FF2B5EF4-FFF2-40B4-BE49-F238E27FC236}">
                <a16:creationId xmlns:a16="http://schemas.microsoft.com/office/drawing/2014/main" id="{C0337782-D86D-42E3-84F1-EB0A8A784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853" y="1742661"/>
            <a:ext cx="2152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20B829D-5108-42FB-A3CD-5627FC4258B1}"/>
              </a:ext>
            </a:extLst>
          </p:cNvPr>
          <p:cNvSpPr/>
          <p:nvPr/>
        </p:nvSpPr>
        <p:spPr>
          <a:xfrm>
            <a:off x="2730023" y="3417868"/>
            <a:ext cx="1040143" cy="829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b="1" dirty="0">
                <a:solidFill>
                  <a:srgbClr val="FF0000"/>
                </a:solidFill>
              </a:rPr>
              <a:t>24 Volt screw terminal input to TIDA-01629 power stage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1ABB14F-4529-4C87-B5FC-650EBBA2EE49}"/>
              </a:ext>
            </a:extLst>
          </p:cNvPr>
          <p:cNvCxnSpPr>
            <a:cxnSpLocks/>
          </p:cNvCxnSpPr>
          <p:nvPr/>
        </p:nvCxnSpPr>
        <p:spPr>
          <a:xfrm flipV="1">
            <a:off x="4625618" y="2571750"/>
            <a:ext cx="0" cy="8290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76FCD1A-DFD6-4647-8245-623FB8A7B98E}"/>
              </a:ext>
            </a:extLst>
          </p:cNvPr>
          <p:cNvSpPr/>
          <p:nvPr/>
        </p:nvSpPr>
        <p:spPr>
          <a:xfrm>
            <a:off x="4105546" y="3190697"/>
            <a:ext cx="1040143" cy="829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b="1" dirty="0">
                <a:solidFill>
                  <a:srgbClr val="FF0000"/>
                </a:solidFill>
              </a:rPr>
              <a:t>24 Volt barrel jack input to TIDEP-01015 board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EBEA090-16C3-432C-9AF7-7C7CE00168A8}"/>
              </a:ext>
            </a:extLst>
          </p:cNvPr>
          <p:cNvCxnSpPr>
            <a:cxnSpLocks/>
          </p:cNvCxnSpPr>
          <p:nvPr/>
        </p:nvCxnSpPr>
        <p:spPr>
          <a:xfrm flipV="1">
            <a:off x="3213652" y="2408583"/>
            <a:ext cx="72886" cy="11126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42009"/>
      </p:ext>
    </p:extLst>
  </p:cSld>
  <p:clrMapOvr>
    <a:masterClrMapping/>
  </p:clrMapOvr>
</p:sld>
</file>

<file path=ppt/theme/theme1.xml><?xml version="1.0" encoding="utf-8"?>
<a:theme xmlns:a="http://schemas.openxmlformats.org/drawingml/2006/main" name="2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F876E1E1ECC44B7AEB038587DA72F" ma:contentTypeVersion="0" ma:contentTypeDescription="Create a new document." ma:contentTypeScope="" ma:versionID="4d50402b6b88d0b3425e8d162410e53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E8E7793-A11B-4A59-BC08-CADBC601E6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78DB964-7B6C-4FC5-9A21-DE7084205C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D30B8F-6463-40D8-9E58-620E46AC8BF3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11645</TotalTime>
  <Words>1011</Words>
  <Application>Microsoft Office PowerPoint</Application>
  <PresentationFormat>On-screen Show (16:9)</PresentationFormat>
  <Paragraphs>493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2_FinalPowerpoint</vt:lpstr>
      <vt:lpstr>3-Axis Adapter Board Enablement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suzetteh@ti.com</dc:creator>
  <cp:lastModifiedBy>Reeder, Jason</cp:lastModifiedBy>
  <cp:revision>220</cp:revision>
  <dcterms:created xsi:type="dcterms:W3CDTF">2007-12-19T20:51:45Z</dcterms:created>
  <dcterms:modified xsi:type="dcterms:W3CDTF">2021-08-25T15:37:06Z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0x010100A89F876E1E1ECC44B7AEB038587DA72F</vt:lpwstr>
  </property>
</Properties>
</file>